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niglet" charset="1" panose="04070505030100020000"/>
      <p:regular r:id="rId17"/>
    </p:embeddedFont>
    <p:embeddedFont>
      <p:font typeface="League Spartan" charset="1" panose="00000800000000000000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https://docs.google.com/spreadsheets/d/1-vHnwW8wL8ixGn9JjE1Q4AKHv9BYRvs_/edit?usp=sharing&amp;ouid=111857508889703017273&amp;rtpof=true&amp;sd=true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s.google.com/document/d/10OdnI_WZd6USl8jvC5IXu0Wgk0ceFPhq/edit?usp=sharing&amp;ouid=111857508889703017273&amp;rtpof=true&amp;sd=true" TargetMode="External" Type="http://schemas.openxmlformats.org/officeDocument/2006/relationships/hyperlink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file/d/1MU4kIDkvF-QIbwcPexizJBAFSR1T-PfB/view?usp=sharing" TargetMode="External" Type="http://schemas.openxmlformats.org/officeDocument/2006/relationships/hyperlink"/><Relationship Id="rId11" Target="https://docs.google.com/document/d/10OdnI_WZd6USl8jvC5IXu0Wgk0ceFPhq/edit?usp=sharing&amp;ouid=111857508889703017273&amp;rtpof=true&amp;sd=true" TargetMode="External" Type="http://schemas.openxmlformats.org/officeDocument/2006/relationships/hyperlink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47.svg" Type="http://schemas.openxmlformats.org/officeDocument/2006/relationships/image"/><Relationship Id="rId18" Target="../media/image48.png" Type="http://schemas.openxmlformats.org/officeDocument/2006/relationships/image"/><Relationship Id="rId19" Target="../media/image49.svg" Type="http://schemas.openxmlformats.org/officeDocument/2006/relationships/image"/><Relationship Id="rId2" Target="../media/image1.png" Type="http://schemas.openxmlformats.org/officeDocument/2006/relationships/image"/><Relationship Id="rId20" Target="../media/image50.png" Type="http://schemas.openxmlformats.org/officeDocument/2006/relationships/image"/><Relationship Id="rId21" Target="../media/image51.sv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https://docs.google.com/spreadsheets/d/1EB8L4sb22tP8y7uV5aTSMAaH0bZLbcuN/edit?usp=sharing&amp;ouid=111857508889703017273&amp;rtpof=true&amp;sd=true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4396" y="-28512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9" y="0"/>
                </a:lnTo>
                <a:lnTo>
                  <a:pt x="19390899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61592" y="8743950"/>
            <a:ext cx="20530423" cy="3086100"/>
            <a:chOff x="0" y="0"/>
            <a:chExt cx="540719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96976" y="1298424"/>
            <a:ext cx="8244693" cy="7959876"/>
          </a:xfrm>
          <a:custGeom>
            <a:avLst/>
            <a:gdLst/>
            <a:ahLst/>
            <a:cxnLst/>
            <a:rect r="r" b="b" t="t" l="l"/>
            <a:pathLst>
              <a:path h="7959876" w="8244693">
                <a:moveTo>
                  <a:pt x="0" y="0"/>
                </a:moveTo>
                <a:lnTo>
                  <a:pt x="8244693" y="0"/>
                </a:lnTo>
                <a:lnTo>
                  <a:pt x="8244693" y="7959876"/>
                </a:lnTo>
                <a:lnTo>
                  <a:pt x="0" y="7959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66480" y="-312336"/>
            <a:ext cx="3221520" cy="3221520"/>
          </a:xfrm>
          <a:custGeom>
            <a:avLst/>
            <a:gdLst/>
            <a:ahLst/>
            <a:cxnLst/>
            <a:rect r="r" b="b" t="t" l="l"/>
            <a:pathLst>
              <a:path h="3221520" w="3221520">
                <a:moveTo>
                  <a:pt x="0" y="0"/>
                </a:moveTo>
                <a:lnTo>
                  <a:pt x="3221520" y="0"/>
                </a:lnTo>
                <a:lnTo>
                  <a:pt x="3221520" y="3221520"/>
                </a:lnTo>
                <a:lnTo>
                  <a:pt x="0" y="3221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1045264" y="5970081"/>
            <a:ext cx="3131642" cy="19050"/>
          </a:xfrm>
          <a:prstGeom prst="line">
            <a:avLst/>
          </a:prstGeom>
          <a:ln cap="flat" w="38100">
            <a:solidFill>
              <a:srgbClr val="FFD50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642857" y="8131298"/>
            <a:ext cx="1216393" cy="1225305"/>
          </a:xfrm>
          <a:custGeom>
            <a:avLst/>
            <a:gdLst/>
            <a:ahLst/>
            <a:cxnLst/>
            <a:rect r="r" b="b" t="t" l="l"/>
            <a:pathLst>
              <a:path h="1225305" w="1216393">
                <a:moveTo>
                  <a:pt x="0" y="0"/>
                </a:moveTo>
                <a:lnTo>
                  <a:pt x="1216393" y="0"/>
                </a:lnTo>
                <a:lnTo>
                  <a:pt x="1216393" y="1225304"/>
                </a:lnTo>
                <a:lnTo>
                  <a:pt x="0" y="12253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785690" y="7283998"/>
            <a:ext cx="6561580" cy="291990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74919" y="5076825"/>
            <a:ext cx="87843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An efficient ride booking &amp; sharing 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85428" y="3625141"/>
            <a:ext cx="9963364" cy="160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7"/>
              </a:lnSpc>
            </a:pPr>
            <a:r>
              <a:rPr lang="en-US" sz="1330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MANZIL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49" y="-28512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3098" y="3445971"/>
            <a:ext cx="14628987" cy="7396059"/>
            <a:chOff x="0" y="0"/>
            <a:chExt cx="2237661" cy="11313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37661" cy="1131307"/>
            </a:xfrm>
            <a:custGeom>
              <a:avLst/>
              <a:gdLst/>
              <a:ahLst/>
              <a:cxnLst/>
              <a:rect r="r" b="b" t="t" l="l"/>
              <a:pathLst>
                <a:path h="1131307" w="2237661">
                  <a:moveTo>
                    <a:pt x="14289" y="0"/>
                  </a:moveTo>
                  <a:lnTo>
                    <a:pt x="2223372" y="0"/>
                  </a:lnTo>
                  <a:cubicBezTo>
                    <a:pt x="2231264" y="0"/>
                    <a:pt x="2237661" y="6397"/>
                    <a:pt x="2237661" y="14289"/>
                  </a:cubicBezTo>
                  <a:lnTo>
                    <a:pt x="2237661" y="1117018"/>
                  </a:lnTo>
                  <a:cubicBezTo>
                    <a:pt x="2237661" y="1124909"/>
                    <a:pt x="2231264" y="1131307"/>
                    <a:pt x="2223372" y="1131307"/>
                  </a:cubicBezTo>
                  <a:lnTo>
                    <a:pt x="14289" y="1131307"/>
                  </a:lnTo>
                  <a:cubicBezTo>
                    <a:pt x="6397" y="1131307"/>
                    <a:pt x="0" y="1124909"/>
                    <a:pt x="0" y="1117018"/>
                  </a:cubicBezTo>
                  <a:lnTo>
                    <a:pt x="0" y="14289"/>
                  </a:lnTo>
                  <a:cubicBezTo>
                    <a:pt x="0" y="6397"/>
                    <a:pt x="6397" y="0"/>
                    <a:pt x="14289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CC751"/>
              </a:solidFill>
              <a:prstDash val="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2237661" cy="1093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1352" y="9258300"/>
            <a:ext cx="20530423" cy="3086100"/>
            <a:chOff x="0" y="0"/>
            <a:chExt cx="540719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H="true" flipV="true">
            <a:off x="9509492" y="4445400"/>
            <a:ext cx="0" cy="4196481"/>
          </a:xfrm>
          <a:prstGeom prst="line">
            <a:avLst/>
          </a:prstGeom>
          <a:ln cap="flat" w="76200">
            <a:solidFill>
              <a:srgbClr val="FEC74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1687" y="2024206"/>
            <a:ext cx="2721246" cy="2721246"/>
          </a:xfrm>
          <a:custGeom>
            <a:avLst/>
            <a:gdLst/>
            <a:ahLst/>
            <a:cxnLst/>
            <a:rect r="r" b="b" t="t" l="l"/>
            <a:pathLst>
              <a:path h="2721246" w="2721246">
                <a:moveTo>
                  <a:pt x="0" y="0"/>
                </a:moveTo>
                <a:lnTo>
                  <a:pt x="2721246" y="0"/>
                </a:lnTo>
                <a:lnTo>
                  <a:pt x="2721246" y="2721246"/>
                </a:lnTo>
                <a:lnTo>
                  <a:pt x="0" y="2721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304432">
            <a:off x="16544771" y="195620"/>
            <a:ext cx="2137913" cy="1962992"/>
          </a:xfrm>
          <a:custGeom>
            <a:avLst/>
            <a:gdLst/>
            <a:ahLst/>
            <a:cxnLst/>
            <a:rect r="r" b="b" t="t" l="l"/>
            <a:pathLst>
              <a:path h="1962992" w="2137913">
                <a:moveTo>
                  <a:pt x="0" y="0"/>
                </a:moveTo>
                <a:lnTo>
                  <a:pt x="2137913" y="0"/>
                </a:lnTo>
                <a:lnTo>
                  <a:pt x="2137913" y="1962993"/>
                </a:lnTo>
                <a:lnTo>
                  <a:pt x="0" y="1962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37652" y="3307407"/>
            <a:ext cx="3609940" cy="2402794"/>
          </a:xfrm>
          <a:custGeom>
            <a:avLst/>
            <a:gdLst/>
            <a:ahLst/>
            <a:cxnLst/>
            <a:rect r="r" b="b" t="t" l="l"/>
            <a:pathLst>
              <a:path h="2402794" w="3609940">
                <a:moveTo>
                  <a:pt x="0" y="0"/>
                </a:moveTo>
                <a:lnTo>
                  <a:pt x="3609940" y="0"/>
                </a:lnTo>
                <a:lnTo>
                  <a:pt x="3609940" y="2402794"/>
                </a:lnTo>
                <a:lnTo>
                  <a:pt x="0" y="2402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489990" y="3307407"/>
            <a:ext cx="2497382" cy="1847620"/>
          </a:xfrm>
          <a:custGeom>
            <a:avLst/>
            <a:gdLst/>
            <a:ahLst/>
            <a:cxnLst/>
            <a:rect r="r" b="b" t="t" l="l"/>
            <a:pathLst>
              <a:path h="1847620" w="2497382">
                <a:moveTo>
                  <a:pt x="0" y="0"/>
                </a:moveTo>
                <a:lnTo>
                  <a:pt x="2497382" y="0"/>
                </a:lnTo>
                <a:lnTo>
                  <a:pt x="2497382" y="1847620"/>
                </a:lnTo>
                <a:lnTo>
                  <a:pt x="0" y="18476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69094" y="836756"/>
            <a:ext cx="10295609" cy="144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and Enhancements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02633" y="2195656"/>
            <a:ext cx="9228532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We have focused on improving our operational efficiency: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66688" y="4402553"/>
            <a:ext cx="2959432" cy="87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Faced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11330" y="6091366"/>
            <a:ext cx="6413276" cy="212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8" indent="-302259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Real-Time Tracking Accuracy</a:t>
            </a:r>
          </a:p>
          <a:p>
            <a:pPr algn="ctr" marL="604518" indent="-302259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Payment Security &amp; Fraud Prevention</a:t>
            </a:r>
          </a:p>
          <a:p>
            <a:pPr algn="ctr" marL="604518" indent="-302259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User Adoption &amp; Engagement</a:t>
            </a:r>
          </a:p>
          <a:p>
            <a:pPr algn="ctr" marL="604518" indent="-302259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Scalability</a:t>
            </a:r>
          </a:p>
          <a:p>
            <a:pPr algn="ctr" marL="604518" indent="-302259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Ride Optimization Complexity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06709" y="4402553"/>
            <a:ext cx="3446974" cy="87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Enhancements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74730" y="6159763"/>
            <a:ext cx="6413276" cy="16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8" indent="-302259" lvl="1">
              <a:lnSpc>
                <a:spcPts val="45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Mobile App Development</a:t>
            </a:r>
          </a:p>
          <a:p>
            <a:pPr algn="ctr" marL="604518" indent="-302259" lvl="1">
              <a:lnSpc>
                <a:spcPts val="45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Integration with Public Transport</a:t>
            </a:r>
          </a:p>
          <a:p>
            <a:pPr algn="ctr">
              <a:lnSpc>
                <a:spcPts val="453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49" y="-28512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75469" y="1028700"/>
            <a:ext cx="9537063" cy="8098552"/>
            <a:chOff x="0" y="0"/>
            <a:chExt cx="812800" cy="690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0202"/>
            </a:xfrm>
            <a:custGeom>
              <a:avLst/>
              <a:gdLst/>
              <a:ahLst/>
              <a:cxnLst/>
              <a:rect r="r" b="b" t="t" l="l"/>
              <a:pathLst>
                <a:path h="690202" w="812800">
                  <a:moveTo>
                    <a:pt x="406400" y="0"/>
                  </a:moveTo>
                  <a:cubicBezTo>
                    <a:pt x="181951" y="0"/>
                    <a:pt x="0" y="154507"/>
                    <a:pt x="0" y="345101"/>
                  </a:cubicBezTo>
                  <a:cubicBezTo>
                    <a:pt x="0" y="535695"/>
                    <a:pt x="181951" y="690202"/>
                    <a:pt x="406400" y="690202"/>
                  </a:cubicBezTo>
                  <a:cubicBezTo>
                    <a:pt x="630849" y="690202"/>
                    <a:pt x="812800" y="535695"/>
                    <a:pt x="812800" y="345101"/>
                  </a:cubicBezTo>
                  <a:cubicBezTo>
                    <a:pt x="812800" y="1545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02806"/>
              <a:ext cx="660400" cy="522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71481" y="3776788"/>
            <a:ext cx="7545038" cy="279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46"/>
              </a:lnSpc>
              <a:spcBef>
                <a:spcPct val="0"/>
              </a:spcBef>
            </a:pPr>
            <a:r>
              <a:rPr lang="en-US" sz="1074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6034917" y="7326790"/>
            <a:ext cx="6218167" cy="38100"/>
          </a:xfrm>
          <a:prstGeom prst="line">
            <a:avLst/>
          </a:prstGeom>
          <a:ln cap="flat" w="76200">
            <a:solidFill>
              <a:srgbClr val="FFF9E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2518147" cy="2142714"/>
          </a:xfrm>
          <a:custGeom>
            <a:avLst/>
            <a:gdLst/>
            <a:ahLst/>
            <a:cxnLst/>
            <a:rect r="r" b="b" t="t" l="l"/>
            <a:pathLst>
              <a:path h="2142714" w="2518147">
                <a:moveTo>
                  <a:pt x="0" y="0"/>
                </a:moveTo>
                <a:lnTo>
                  <a:pt x="2518147" y="0"/>
                </a:lnTo>
                <a:lnTo>
                  <a:pt x="2518147" y="2142714"/>
                </a:lnTo>
                <a:lnTo>
                  <a:pt x="0" y="2142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97513">
            <a:off x="15694449" y="7729126"/>
            <a:ext cx="2464592" cy="2519564"/>
          </a:xfrm>
          <a:custGeom>
            <a:avLst/>
            <a:gdLst/>
            <a:ahLst/>
            <a:cxnLst/>
            <a:rect r="r" b="b" t="t" l="l"/>
            <a:pathLst>
              <a:path h="2519564" w="2464592">
                <a:moveTo>
                  <a:pt x="0" y="0"/>
                </a:moveTo>
                <a:lnTo>
                  <a:pt x="2464592" y="0"/>
                </a:lnTo>
                <a:lnTo>
                  <a:pt x="2464592" y="2519564"/>
                </a:lnTo>
                <a:lnTo>
                  <a:pt x="0" y="2519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308009">
            <a:off x="16355007" y="-834400"/>
            <a:ext cx="1808585" cy="3337993"/>
          </a:xfrm>
          <a:custGeom>
            <a:avLst/>
            <a:gdLst/>
            <a:ahLst/>
            <a:cxnLst/>
            <a:rect r="r" b="b" t="t" l="l"/>
            <a:pathLst>
              <a:path h="3337993" w="1808585">
                <a:moveTo>
                  <a:pt x="0" y="0"/>
                </a:moveTo>
                <a:lnTo>
                  <a:pt x="1808586" y="0"/>
                </a:lnTo>
                <a:lnTo>
                  <a:pt x="1808586" y="3337992"/>
                </a:lnTo>
                <a:lnTo>
                  <a:pt x="0" y="33379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33849">
            <a:off x="457321" y="8447497"/>
            <a:ext cx="835261" cy="2251928"/>
          </a:xfrm>
          <a:custGeom>
            <a:avLst/>
            <a:gdLst/>
            <a:ahLst/>
            <a:cxnLst/>
            <a:rect r="r" b="b" t="t" l="l"/>
            <a:pathLst>
              <a:path h="2251928" w="835261">
                <a:moveTo>
                  <a:pt x="0" y="0"/>
                </a:moveTo>
                <a:lnTo>
                  <a:pt x="835261" y="0"/>
                </a:lnTo>
                <a:lnTo>
                  <a:pt x="835261" y="2251928"/>
                </a:lnTo>
                <a:lnTo>
                  <a:pt x="0" y="22519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49" y="-28512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08009">
            <a:off x="17209788" y="-395264"/>
            <a:ext cx="1808585" cy="3337993"/>
          </a:xfrm>
          <a:custGeom>
            <a:avLst/>
            <a:gdLst/>
            <a:ahLst/>
            <a:cxnLst/>
            <a:rect r="r" b="b" t="t" l="l"/>
            <a:pathLst>
              <a:path h="3337993" w="1808585">
                <a:moveTo>
                  <a:pt x="0" y="0"/>
                </a:moveTo>
                <a:lnTo>
                  <a:pt x="1808586" y="0"/>
                </a:lnTo>
                <a:lnTo>
                  <a:pt x="1808586" y="3337993"/>
                </a:lnTo>
                <a:lnTo>
                  <a:pt x="0" y="3337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34000" y="2727340"/>
            <a:ext cx="3770919" cy="4832319"/>
            <a:chOff x="0" y="0"/>
            <a:chExt cx="223018" cy="285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018" cy="285791"/>
            </a:xfrm>
            <a:custGeom>
              <a:avLst/>
              <a:gdLst/>
              <a:ahLst/>
              <a:cxnLst/>
              <a:rect r="r" b="b" t="t" l="l"/>
              <a:pathLst>
                <a:path h="285791" w="223018">
                  <a:moveTo>
                    <a:pt x="53380" y="0"/>
                  </a:moveTo>
                  <a:lnTo>
                    <a:pt x="169639" y="0"/>
                  </a:lnTo>
                  <a:cubicBezTo>
                    <a:pt x="199120" y="0"/>
                    <a:pt x="223018" y="23899"/>
                    <a:pt x="223018" y="53380"/>
                  </a:cubicBezTo>
                  <a:lnTo>
                    <a:pt x="223018" y="232412"/>
                  </a:lnTo>
                  <a:cubicBezTo>
                    <a:pt x="223018" y="261892"/>
                    <a:pt x="199120" y="285791"/>
                    <a:pt x="169639" y="285791"/>
                  </a:cubicBezTo>
                  <a:lnTo>
                    <a:pt x="53380" y="285791"/>
                  </a:lnTo>
                  <a:cubicBezTo>
                    <a:pt x="23899" y="285791"/>
                    <a:pt x="0" y="261892"/>
                    <a:pt x="0" y="232412"/>
                  </a:cubicBezTo>
                  <a:lnTo>
                    <a:pt x="0" y="53380"/>
                  </a:lnTo>
                  <a:cubicBezTo>
                    <a:pt x="0" y="23899"/>
                    <a:pt x="23899" y="0"/>
                    <a:pt x="53380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23018" cy="247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59762" y="2727340"/>
            <a:ext cx="3770919" cy="4832319"/>
            <a:chOff x="0" y="0"/>
            <a:chExt cx="223018" cy="2857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018" cy="285791"/>
            </a:xfrm>
            <a:custGeom>
              <a:avLst/>
              <a:gdLst/>
              <a:ahLst/>
              <a:cxnLst/>
              <a:rect r="r" b="b" t="t" l="l"/>
              <a:pathLst>
                <a:path h="285791" w="223018">
                  <a:moveTo>
                    <a:pt x="53380" y="0"/>
                  </a:moveTo>
                  <a:lnTo>
                    <a:pt x="169639" y="0"/>
                  </a:lnTo>
                  <a:cubicBezTo>
                    <a:pt x="199120" y="0"/>
                    <a:pt x="223018" y="23899"/>
                    <a:pt x="223018" y="53380"/>
                  </a:cubicBezTo>
                  <a:lnTo>
                    <a:pt x="223018" y="232412"/>
                  </a:lnTo>
                  <a:cubicBezTo>
                    <a:pt x="223018" y="261892"/>
                    <a:pt x="199120" y="285791"/>
                    <a:pt x="169639" y="285791"/>
                  </a:cubicBezTo>
                  <a:lnTo>
                    <a:pt x="53380" y="285791"/>
                  </a:lnTo>
                  <a:cubicBezTo>
                    <a:pt x="23899" y="285791"/>
                    <a:pt x="0" y="261892"/>
                    <a:pt x="0" y="232412"/>
                  </a:cubicBezTo>
                  <a:lnTo>
                    <a:pt x="0" y="53380"/>
                  </a:lnTo>
                  <a:cubicBezTo>
                    <a:pt x="0" y="23899"/>
                    <a:pt x="23899" y="0"/>
                    <a:pt x="53380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223018" cy="247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83081" y="2727340"/>
            <a:ext cx="3770919" cy="4832319"/>
            <a:chOff x="0" y="0"/>
            <a:chExt cx="223018" cy="2857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018" cy="285791"/>
            </a:xfrm>
            <a:custGeom>
              <a:avLst/>
              <a:gdLst/>
              <a:ahLst/>
              <a:cxnLst/>
              <a:rect r="r" b="b" t="t" l="l"/>
              <a:pathLst>
                <a:path h="285791" w="223018">
                  <a:moveTo>
                    <a:pt x="53380" y="0"/>
                  </a:moveTo>
                  <a:lnTo>
                    <a:pt x="169639" y="0"/>
                  </a:lnTo>
                  <a:cubicBezTo>
                    <a:pt x="199120" y="0"/>
                    <a:pt x="223018" y="23899"/>
                    <a:pt x="223018" y="53380"/>
                  </a:cubicBezTo>
                  <a:lnTo>
                    <a:pt x="223018" y="232412"/>
                  </a:lnTo>
                  <a:cubicBezTo>
                    <a:pt x="223018" y="261892"/>
                    <a:pt x="199120" y="285791"/>
                    <a:pt x="169639" y="285791"/>
                  </a:cubicBezTo>
                  <a:lnTo>
                    <a:pt x="53380" y="285791"/>
                  </a:lnTo>
                  <a:cubicBezTo>
                    <a:pt x="23899" y="285791"/>
                    <a:pt x="0" y="261892"/>
                    <a:pt x="0" y="232412"/>
                  </a:cubicBezTo>
                  <a:lnTo>
                    <a:pt x="0" y="53380"/>
                  </a:lnTo>
                  <a:cubicBezTo>
                    <a:pt x="0" y="23899"/>
                    <a:pt x="23899" y="0"/>
                    <a:pt x="53380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223018" cy="247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521352" y="9258300"/>
            <a:ext cx="20530423" cy="3086100"/>
            <a:chOff x="0" y="0"/>
            <a:chExt cx="540719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455872" y="5532117"/>
            <a:ext cx="8648289" cy="4465662"/>
          </a:xfrm>
          <a:custGeom>
            <a:avLst/>
            <a:gdLst/>
            <a:ahLst/>
            <a:cxnLst/>
            <a:rect r="r" b="b" t="t" l="l"/>
            <a:pathLst>
              <a:path h="4465662" w="8648289">
                <a:moveTo>
                  <a:pt x="0" y="0"/>
                </a:moveTo>
                <a:lnTo>
                  <a:pt x="8648289" y="0"/>
                </a:lnTo>
                <a:lnTo>
                  <a:pt x="8648289" y="4465662"/>
                </a:lnTo>
                <a:lnTo>
                  <a:pt x="0" y="4465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429993" y="5143500"/>
            <a:ext cx="8648289" cy="4465662"/>
          </a:xfrm>
          <a:custGeom>
            <a:avLst/>
            <a:gdLst/>
            <a:ahLst/>
            <a:cxnLst/>
            <a:rect r="r" b="b" t="t" l="l"/>
            <a:pathLst>
              <a:path h="4465662" w="8648289">
                <a:moveTo>
                  <a:pt x="0" y="0"/>
                </a:moveTo>
                <a:lnTo>
                  <a:pt x="8648289" y="0"/>
                </a:lnTo>
                <a:lnTo>
                  <a:pt x="8648289" y="4465662"/>
                </a:lnTo>
                <a:lnTo>
                  <a:pt x="0" y="44656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71503">
            <a:off x="-231622" y="109177"/>
            <a:ext cx="2910468" cy="2931790"/>
          </a:xfrm>
          <a:custGeom>
            <a:avLst/>
            <a:gdLst/>
            <a:ahLst/>
            <a:cxnLst/>
            <a:rect r="r" b="b" t="t" l="l"/>
            <a:pathLst>
              <a:path h="2931790" w="2910468">
                <a:moveTo>
                  <a:pt x="0" y="0"/>
                </a:moveTo>
                <a:lnTo>
                  <a:pt x="2910468" y="0"/>
                </a:lnTo>
                <a:lnTo>
                  <a:pt x="2910468" y="2931789"/>
                </a:lnTo>
                <a:lnTo>
                  <a:pt x="0" y="29317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421874" y="954962"/>
            <a:ext cx="9446694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GROUP MEMBERS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64284" y="4215409"/>
            <a:ext cx="3011143" cy="173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2022-CS-113</a:t>
            </a:r>
          </a:p>
          <a:p>
            <a:pPr algn="ctr">
              <a:lnSpc>
                <a:spcPts val="3399"/>
              </a:lnSpc>
            </a:pPr>
          </a:p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Ariba Shafaqat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26217" y="9666312"/>
            <a:ext cx="2449210" cy="34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12" tooltip="https://docs.google.com/spreadsheets/d/1-vHnwW8wL8ixGn9JjE1Q4AKHv9BYRvs_/edit?usp=sharing&amp;ouid=111857508889703017273&amp;rtpof=true&amp;sd=true"/>
              </a:rPr>
              <a:t>Talent Sheet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05669" y="4215409"/>
            <a:ext cx="3227580" cy="259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2022-CS-112</a:t>
            </a:r>
          </a:p>
          <a:p>
            <a:pPr algn="ctr">
              <a:lnSpc>
                <a:spcPts val="3399"/>
              </a:lnSpc>
            </a:pPr>
          </a:p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Saba </a:t>
            </a:r>
          </a:p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Shahdin</a:t>
            </a:r>
          </a:p>
          <a:p>
            <a:pPr algn="ctr">
              <a:lnSpc>
                <a:spcPts val="3399"/>
              </a:lnSpc>
            </a:pPr>
          </a:p>
          <a:p>
            <a:pPr algn="ctr">
              <a:lnSpc>
                <a:spcPts val="339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369750" y="4215409"/>
            <a:ext cx="3397582" cy="173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2022-CS-136</a:t>
            </a:r>
          </a:p>
          <a:p>
            <a:pPr algn="ctr">
              <a:lnSpc>
                <a:spcPts val="3399"/>
              </a:lnSpc>
            </a:pPr>
          </a:p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Wajeeha Javaid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49" y="-28512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98534">
            <a:off x="5451237" y="1379709"/>
            <a:ext cx="13743277" cy="7488208"/>
            <a:chOff x="0" y="0"/>
            <a:chExt cx="3619629" cy="19722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9" cy="1972203"/>
            </a:xfrm>
            <a:custGeom>
              <a:avLst/>
              <a:gdLst/>
              <a:ahLst/>
              <a:cxnLst/>
              <a:rect r="r" b="b" t="t" l="l"/>
              <a:pathLst>
                <a:path h="1972203" w="3619629">
                  <a:moveTo>
                    <a:pt x="0" y="0"/>
                  </a:moveTo>
                  <a:lnTo>
                    <a:pt x="3619629" y="0"/>
                  </a:lnTo>
                  <a:lnTo>
                    <a:pt x="3619629" y="1972203"/>
                  </a:lnTo>
                  <a:lnTo>
                    <a:pt x="0" y="1972203"/>
                  </a:ln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619629" cy="1934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96758" y="733390"/>
            <a:ext cx="2360324" cy="2377616"/>
          </a:xfrm>
          <a:custGeom>
            <a:avLst/>
            <a:gdLst/>
            <a:ahLst/>
            <a:cxnLst/>
            <a:rect r="r" b="b" t="t" l="l"/>
            <a:pathLst>
              <a:path h="2377616" w="2360324">
                <a:moveTo>
                  <a:pt x="0" y="0"/>
                </a:moveTo>
                <a:lnTo>
                  <a:pt x="2360324" y="0"/>
                </a:lnTo>
                <a:lnTo>
                  <a:pt x="2360324" y="2377616"/>
                </a:lnTo>
                <a:lnTo>
                  <a:pt x="0" y="237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44326" y="2153437"/>
            <a:ext cx="8701408" cy="8574842"/>
          </a:xfrm>
          <a:custGeom>
            <a:avLst/>
            <a:gdLst/>
            <a:ahLst/>
            <a:cxnLst/>
            <a:rect r="r" b="b" t="t" l="l"/>
            <a:pathLst>
              <a:path h="8574842" w="8701408">
                <a:moveTo>
                  <a:pt x="0" y="0"/>
                </a:moveTo>
                <a:lnTo>
                  <a:pt x="8701408" y="0"/>
                </a:lnTo>
                <a:lnTo>
                  <a:pt x="8701408" y="8574842"/>
                </a:lnTo>
                <a:lnTo>
                  <a:pt x="0" y="8574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0473" y="7151638"/>
            <a:ext cx="3362952" cy="2861566"/>
          </a:xfrm>
          <a:custGeom>
            <a:avLst/>
            <a:gdLst/>
            <a:ahLst/>
            <a:cxnLst/>
            <a:rect r="r" b="b" t="t" l="l"/>
            <a:pathLst>
              <a:path h="2861566" w="3362952">
                <a:moveTo>
                  <a:pt x="0" y="0"/>
                </a:moveTo>
                <a:lnTo>
                  <a:pt x="3362952" y="0"/>
                </a:lnTo>
                <a:lnTo>
                  <a:pt x="3362952" y="2861566"/>
                </a:lnTo>
                <a:lnTo>
                  <a:pt x="0" y="2861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46655">
            <a:off x="9190032" y="-1003436"/>
            <a:ext cx="7315200" cy="1768948"/>
          </a:xfrm>
          <a:custGeom>
            <a:avLst/>
            <a:gdLst/>
            <a:ahLst/>
            <a:cxnLst/>
            <a:rect r="r" b="b" t="t" l="l"/>
            <a:pathLst>
              <a:path h="1768948" w="7315200">
                <a:moveTo>
                  <a:pt x="0" y="0"/>
                </a:moveTo>
                <a:lnTo>
                  <a:pt x="7315200" y="0"/>
                </a:lnTo>
                <a:lnTo>
                  <a:pt x="7315200" y="1768949"/>
                </a:lnTo>
                <a:lnTo>
                  <a:pt x="0" y="1768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18001">
            <a:off x="7998208" y="3004508"/>
            <a:ext cx="7694526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9E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Manzil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-218001">
            <a:off x="7812061" y="4544082"/>
            <a:ext cx="9020781" cy="204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8"/>
              </a:lnSpc>
            </a:pPr>
            <a:r>
              <a:rPr lang="en-US" sz="2934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Smart ride-booking and Ride-sharing platform.</a:t>
            </a:r>
          </a:p>
          <a:p>
            <a:pPr algn="ctr">
              <a:lnSpc>
                <a:spcPts val="4108"/>
              </a:lnSpc>
            </a:pPr>
            <a:r>
              <a:rPr lang="en-US" sz="2934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R</a:t>
            </a:r>
            <a:r>
              <a:rPr lang="en-US" sz="2934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eal-time tracking, Secure payments, and AI-driven route optimization</a:t>
            </a:r>
          </a:p>
          <a:p>
            <a:pPr algn="ctr">
              <a:lnSpc>
                <a:spcPts val="4108"/>
              </a:lnSpc>
              <a:spcBef>
                <a:spcPct val="0"/>
              </a:spcBef>
            </a:pPr>
            <a:r>
              <a:rPr lang="en-US" sz="2934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Affordable, Efficient, and Scalable urban mobility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49" y="-28512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98534">
            <a:off x="5451237" y="1379709"/>
            <a:ext cx="13743277" cy="7488208"/>
            <a:chOff x="0" y="0"/>
            <a:chExt cx="3619629" cy="19722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9" cy="1972203"/>
            </a:xfrm>
            <a:custGeom>
              <a:avLst/>
              <a:gdLst/>
              <a:ahLst/>
              <a:cxnLst/>
              <a:rect r="r" b="b" t="t" l="l"/>
              <a:pathLst>
                <a:path h="1972203" w="3619629">
                  <a:moveTo>
                    <a:pt x="0" y="0"/>
                  </a:moveTo>
                  <a:lnTo>
                    <a:pt x="3619629" y="0"/>
                  </a:lnTo>
                  <a:lnTo>
                    <a:pt x="3619629" y="1972203"/>
                  </a:lnTo>
                  <a:lnTo>
                    <a:pt x="0" y="1972203"/>
                  </a:ln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619629" cy="1934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96758" y="733390"/>
            <a:ext cx="1909503" cy="1923492"/>
          </a:xfrm>
          <a:custGeom>
            <a:avLst/>
            <a:gdLst/>
            <a:ahLst/>
            <a:cxnLst/>
            <a:rect r="r" b="b" t="t" l="l"/>
            <a:pathLst>
              <a:path h="1923492" w="1909503">
                <a:moveTo>
                  <a:pt x="0" y="0"/>
                </a:moveTo>
                <a:lnTo>
                  <a:pt x="1909503" y="0"/>
                </a:lnTo>
                <a:lnTo>
                  <a:pt x="1909503" y="1923492"/>
                </a:lnTo>
                <a:lnTo>
                  <a:pt x="0" y="1923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20473" y="7151638"/>
            <a:ext cx="3362952" cy="2861566"/>
          </a:xfrm>
          <a:custGeom>
            <a:avLst/>
            <a:gdLst/>
            <a:ahLst/>
            <a:cxnLst/>
            <a:rect r="r" b="b" t="t" l="l"/>
            <a:pathLst>
              <a:path h="2861566" w="3362952">
                <a:moveTo>
                  <a:pt x="0" y="0"/>
                </a:moveTo>
                <a:lnTo>
                  <a:pt x="3362952" y="0"/>
                </a:lnTo>
                <a:lnTo>
                  <a:pt x="3362952" y="2861566"/>
                </a:lnTo>
                <a:lnTo>
                  <a:pt x="0" y="2861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46655">
            <a:off x="9190032" y="-1003436"/>
            <a:ext cx="7315200" cy="1768948"/>
          </a:xfrm>
          <a:custGeom>
            <a:avLst/>
            <a:gdLst/>
            <a:ahLst/>
            <a:cxnLst/>
            <a:rect r="r" b="b" t="t" l="l"/>
            <a:pathLst>
              <a:path h="1768948" w="7315200">
                <a:moveTo>
                  <a:pt x="0" y="0"/>
                </a:moveTo>
                <a:lnTo>
                  <a:pt x="7315200" y="0"/>
                </a:lnTo>
                <a:lnTo>
                  <a:pt x="7315200" y="1768949"/>
                </a:lnTo>
                <a:lnTo>
                  <a:pt x="0" y="176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2656882"/>
            <a:ext cx="7248995" cy="7630118"/>
          </a:xfrm>
          <a:custGeom>
            <a:avLst/>
            <a:gdLst/>
            <a:ahLst/>
            <a:cxnLst/>
            <a:rect r="r" b="b" t="t" l="l"/>
            <a:pathLst>
              <a:path h="7630118" w="7248995">
                <a:moveTo>
                  <a:pt x="0" y="0"/>
                </a:moveTo>
                <a:lnTo>
                  <a:pt x="7248995" y="0"/>
                </a:lnTo>
                <a:lnTo>
                  <a:pt x="7248995" y="7630118"/>
                </a:lnTo>
                <a:lnTo>
                  <a:pt x="0" y="7630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628" t="0" r="-262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18001">
            <a:off x="7998208" y="3004508"/>
            <a:ext cx="7694526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9E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Manzil Vision</a:t>
            </a:r>
          </a:p>
        </p:txBody>
      </p:sp>
      <p:sp>
        <p:nvSpPr>
          <p:cNvPr name="TextBox 11" id="11"/>
          <p:cNvSpPr txBox="true"/>
          <p:nvPr/>
        </p:nvSpPr>
        <p:spPr>
          <a:xfrm rot="-218001">
            <a:off x="7810372" y="4216570"/>
            <a:ext cx="9020781" cy="234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8"/>
              </a:lnSpc>
              <a:spcBef>
                <a:spcPct val="0"/>
              </a:spcBef>
            </a:pPr>
            <a:r>
              <a:rPr lang="en-US" sz="3334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 To revolutionize urban transportation by providing a seamless, affordable, and efficient ride-booking and sharing platform that enhances mobility for everyone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3080045">
            <a:off x="-618454" y="-1074298"/>
            <a:ext cx="2236218" cy="4127248"/>
          </a:xfrm>
          <a:custGeom>
            <a:avLst/>
            <a:gdLst/>
            <a:ahLst/>
            <a:cxnLst/>
            <a:rect r="r" b="b" t="t" l="l"/>
            <a:pathLst>
              <a:path h="4127248" w="2236218">
                <a:moveTo>
                  <a:pt x="0" y="0"/>
                </a:moveTo>
                <a:lnTo>
                  <a:pt x="2236218" y="0"/>
                </a:lnTo>
                <a:lnTo>
                  <a:pt x="2236218" y="4127248"/>
                </a:lnTo>
                <a:lnTo>
                  <a:pt x="0" y="4127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49" y="-28512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98534">
            <a:off x="5451237" y="1379709"/>
            <a:ext cx="13743277" cy="7488208"/>
            <a:chOff x="0" y="0"/>
            <a:chExt cx="3619629" cy="19722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9" cy="1972203"/>
            </a:xfrm>
            <a:custGeom>
              <a:avLst/>
              <a:gdLst/>
              <a:ahLst/>
              <a:cxnLst/>
              <a:rect r="r" b="b" t="t" l="l"/>
              <a:pathLst>
                <a:path h="1972203" w="3619629">
                  <a:moveTo>
                    <a:pt x="0" y="0"/>
                  </a:moveTo>
                  <a:lnTo>
                    <a:pt x="3619629" y="0"/>
                  </a:lnTo>
                  <a:lnTo>
                    <a:pt x="3619629" y="1972203"/>
                  </a:lnTo>
                  <a:lnTo>
                    <a:pt x="0" y="1972203"/>
                  </a:ln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619629" cy="1934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96758" y="733390"/>
            <a:ext cx="2360324" cy="2377616"/>
          </a:xfrm>
          <a:custGeom>
            <a:avLst/>
            <a:gdLst/>
            <a:ahLst/>
            <a:cxnLst/>
            <a:rect r="r" b="b" t="t" l="l"/>
            <a:pathLst>
              <a:path h="2377616" w="2360324">
                <a:moveTo>
                  <a:pt x="0" y="0"/>
                </a:moveTo>
                <a:lnTo>
                  <a:pt x="2360324" y="0"/>
                </a:lnTo>
                <a:lnTo>
                  <a:pt x="2360324" y="2377616"/>
                </a:lnTo>
                <a:lnTo>
                  <a:pt x="0" y="237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20473" y="7151638"/>
            <a:ext cx="3362952" cy="2861566"/>
          </a:xfrm>
          <a:custGeom>
            <a:avLst/>
            <a:gdLst/>
            <a:ahLst/>
            <a:cxnLst/>
            <a:rect r="r" b="b" t="t" l="l"/>
            <a:pathLst>
              <a:path h="2861566" w="3362952">
                <a:moveTo>
                  <a:pt x="0" y="0"/>
                </a:moveTo>
                <a:lnTo>
                  <a:pt x="3362952" y="0"/>
                </a:lnTo>
                <a:lnTo>
                  <a:pt x="3362952" y="2861566"/>
                </a:lnTo>
                <a:lnTo>
                  <a:pt x="0" y="2861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46655">
            <a:off x="9190032" y="-1003436"/>
            <a:ext cx="7315200" cy="1768948"/>
          </a:xfrm>
          <a:custGeom>
            <a:avLst/>
            <a:gdLst/>
            <a:ahLst/>
            <a:cxnLst/>
            <a:rect r="r" b="b" t="t" l="l"/>
            <a:pathLst>
              <a:path h="1768948" w="7315200">
                <a:moveTo>
                  <a:pt x="0" y="0"/>
                </a:moveTo>
                <a:lnTo>
                  <a:pt x="7315200" y="0"/>
                </a:lnTo>
                <a:lnTo>
                  <a:pt x="7315200" y="1768949"/>
                </a:lnTo>
                <a:lnTo>
                  <a:pt x="0" y="176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92822" y="4732213"/>
            <a:ext cx="6338836" cy="5554787"/>
          </a:xfrm>
          <a:custGeom>
            <a:avLst/>
            <a:gdLst/>
            <a:ahLst/>
            <a:cxnLst/>
            <a:rect r="r" b="b" t="t" l="l"/>
            <a:pathLst>
              <a:path h="5554787" w="6338836">
                <a:moveTo>
                  <a:pt x="0" y="0"/>
                </a:moveTo>
                <a:lnTo>
                  <a:pt x="6338836" y="0"/>
                </a:lnTo>
                <a:lnTo>
                  <a:pt x="6338836" y="5554787"/>
                </a:lnTo>
                <a:lnTo>
                  <a:pt x="0" y="55547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18001">
            <a:off x="7998208" y="3004508"/>
            <a:ext cx="7694526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9E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Manzil Mission</a:t>
            </a:r>
          </a:p>
        </p:txBody>
      </p:sp>
      <p:sp>
        <p:nvSpPr>
          <p:cNvPr name="TextBox 11" id="11"/>
          <p:cNvSpPr txBox="true"/>
          <p:nvPr/>
        </p:nvSpPr>
        <p:spPr>
          <a:xfrm rot="-218001">
            <a:off x="7847796" y="4215383"/>
            <a:ext cx="9020781" cy="352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8"/>
              </a:lnSpc>
            </a:pPr>
            <a:r>
              <a:rPr lang="en-US" sz="3334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To develop a smart, AI-powered platform that optimizes routes, reduces travel costs, and ensures a secure and reliable transportation experience through ride-sharing, bus booking, and goods transfer services.</a:t>
            </a:r>
          </a:p>
          <a:p>
            <a:pPr algn="ctr">
              <a:lnSpc>
                <a:spcPts val="4668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3080045">
            <a:off x="-999452" y="-1608227"/>
            <a:ext cx="2814802" cy="5195105"/>
          </a:xfrm>
          <a:custGeom>
            <a:avLst/>
            <a:gdLst/>
            <a:ahLst/>
            <a:cxnLst/>
            <a:rect r="r" b="b" t="t" l="l"/>
            <a:pathLst>
              <a:path h="5195105" w="2814802">
                <a:moveTo>
                  <a:pt x="0" y="0"/>
                </a:moveTo>
                <a:lnTo>
                  <a:pt x="2814802" y="0"/>
                </a:lnTo>
                <a:lnTo>
                  <a:pt x="2814802" y="5195105"/>
                </a:lnTo>
                <a:lnTo>
                  <a:pt x="0" y="51951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3972" y="-2819225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9" y="0"/>
                </a:lnTo>
                <a:lnTo>
                  <a:pt x="19390899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19864" y="1752024"/>
            <a:ext cx="5263466" cy="13743277"/>
            <a:chOff x="0" y="0"/>
            <a:chExt cx="31129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290" cy="812800"/>
            </a:xfrm>
            <a:custGeom>
              <a:avLst/>
              <a:gdLst/>
              <a:ahLst/>
              <a:cxnLst/>
              <a:rect r="r" b="b" t="t" l="l"/>
              <a:pathLst>
                <a:path h="812800" w="311290">
                  <a:moveTo>
                    <a:pt x="38243" y="0"/>
                  </a:moveTo>
                  <a:lnTo>
                    <a:pt x="273047" y="0"/>
                  </a:lnTo>
                  <a:cubicBezTo>
                    <a:pt x="283190" y="0"/>
                    <a:pt x="292917" y="4029"/>
                    <a:pt x="300089" y="11201"/>
                  </a:cubicBezTo>
                  <a:cubicBezTo>
                    <a:pt x="307261" y="18373"/>
                    <a:pt x="311290" y="28100"/>
                    <a:pt x="311290" y="38243"/>
                  </a:cubicBezTo>
                  <a:lnTo>
                    <a:pt x="311290" y="774557"/>
                  </a:lnTo>
                  <a:cubicBezTo>
                    <a:pt x="311290" y="795678"/>
                    <a:pt x="294168" y="812800"/>
                    <a:pt x="273047" y="812800"/>
                  </a:cubicBezTo>
                  <a:lnTo>
                    <a:pt x="38243" y="812800"/>
                  </a:lnTo>
                  <a:cubicBezTo>
                    <a:pt x="17122" y="812800"/>
                    <a:pt x="0" y="795678"/>
                    <a:pt x="0" y="774557"/>
                  </a:cubicBezTo>
                  <a:lnTo>
                    <a:pt x="0" y="38243"/>
                  </a:lnTo>
                  <a:cubicBezTo>
                    <a:pt x="0" y="17122"/>
                    <a:pt x="17122" y="0"/>
                    <a:pt x="38243" y="0"/>
                  </a:cubicBez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112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93490" y="1838125"/>
            <a:ext cx="5278725" cy="13743277"/>
            <a:chOff x="0" y="0"/>
            <a:chExt cx="312192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2192" cy="812800"/>
            </a:xfrm>
            <a:custGeom>
              <a:avLst/>
              <a:gdLst/>
              <a:ahLst/>
              <a:cxnLst/>
              <a:rect r="r" b="b" t="t" l="l"/>
              <a:pathLst>
                <a:path h="812800" w="312192">
                  <a:moveTo>
                    <a:pt x="38132" y="0"/>
                  </a:moveTo>
                  <a:lnTo>
                    <a:pt x="274060" y="0"/>
                  </a:lnTo>
                  <a:cubicBezTo>
                    <a:pt x="284173" y="0"/>
                    <a:pt x="293873" y="4017"/>
                    <a:pt x="301024" y="11169"/>
                  </a:cubicBezTo>
                  <a:cubicBezTo>
                    <a:pt x="308175" y="18320"/>
                    <a:pt x="312192" y="28019"/>
                    <a:pt x="312192" y="38132"/>
                  </a:cubicBezTo>
                  <a:lnTo>
                    <a:pt x="312192" y="774668"/>
                  </a:lnTo>
                  <a:cubicBezTo>
                    <a:pt x="312192" y="795728"/>
                    <a:pt x="295120" y="812800"/>
                    <a:pt x="274060" y="812800"/>
                  </a:cubicBezTo>
                  <a:lnTo>
                    <a:pt x="38132" y="812800"/>
                  </a:lnTo>
                  <a:cubicBezTo>
                    <a:pt x="17072" y="812800"/>
                    <a:pt x="0" y="795728"/>
                    <a:pt x="0" y="774668"/>
                  </a:cubicBezTo>
                  <a:lnTo>
                    <a:pt x="0" y="38132"/>
                  </a:lnTo>
                  <a:cubicBezTo>
                    <a:pt x="0" y="17072"/>
                    <a:pt x="17072" y="0"/>
                    <a:pt x="38132" y="0"/>
                  </a:cubicBez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312192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838125"/>
            <a:ext cx="5388565" cy="13743277"/>
            <a:chOff x="0" y="0"/>
            <a:chExt cx="318689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8689" cy="812800"/>
            </a:xfrm>
            <a:custGeom>
              <a:avLst/>
              <a:gdLst/>
              <a:ahLst/>
              <a:cxnLst/>
              <a:rect r="r" b="b" t="t" l="l"/>
              <a:pathLst>
                <a:path h="812800" w="318689">
                  <a:moveTo>
                    <a:pt x="37355" y="0"/>
                  </a:moveTo>
                  <a:lnTo>
                    <a:pt x="281334" y="0"/>
                  </a:lnTo>
                  <a:cubicBezTo>
                    <a:pt x="301964" y="0"/>
                    <a:pt x="318689" y="16724"/>
                    <a:pt x="318689" y="37355"/>
                  </a:cubicBezTo>
                  <a:lnTo>
                    <a:pt x="318689" y="775445"/>
                  </a:lnTo>
                  <a:cubicBezTo>
                    <a:pt x="318689" y="785352"/>
                    <a:pt x="314753" y="794854"/>
                    <a:pt x="307748" y="801859"/>
                  </a:cubicBezTo>
                  <a:cubicBezTo>
                    <a:pt x="300742" y="808864"/>
                    <a:pt x="291241" y="812800"/>
                    <a:pt x="281334" y="812800"/>
                  </a:cubicBezTo>
                  <a:lnTo>
                    <a:pt x="37355" y="812800"/>
                  </a:lnTo>
                  <a:cubicBezTo>
                    <a:pt x="27448" y="812800"/>
                    <a:pt x="17946" y="808864"/>
                    <a:pt x="10941" y="801859"/>
                  </a:cubicBezTo>
                  <a:cubicBezTo>
                    <a:pt x="3936" y="794854"/>
                    <a:pt x="0" y="785352"/>
                    <a:pt x="0" y="775445"/>
                  </a:cubicBezTo>
                  <a:lnTo>
                    <a:pt x="0" y="37355"/>
                  </a:lnTo>
                  <a:cubicBezTo>
                    <a:pt x="0" y="27448"/>
                    <a:pt x="3936" y="17946"/>
                    <a:pt x="10941" y="10941"/>
                  </a:cubicBezTo>
                  <a:cubicBezTo>
                    <a:pt x="17946" y="3936"/>
                    <a:pt x="27448" y="0"/>
                    <a:pt x="37355" y="0"/>
                  </a:cubicBez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318689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080045">
            <a:off x="-773920" y="-584707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3" y="0"/>
                </a:lnTo>
                <a:lnTo>
                  <a:pt x="1999153" y="3689712"/>
                </a:lnTo>
                <a:lnTo>
                  <a:pt x="0" y="3689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290639" y="9146353"/>
            <a:ext cx="3904286" cy="1803070"/>
          </a:xfrm>
          <a:custGeom>
            <a:avLst/>
            <a:gdLst/>
            <a:ahLst/>
            <a:cxnLst/>
            <a:rect r="r" b="b" t="t" l="l"/>
            <a:pathLst>
              <a:path h="1803070" w="3904286">
                <a:moveTo>
                  <a:pt x="0" y="0"/>
                </a:moveTo>
                <a:lnTo>
                  <a:pt x="3904286" y="0"/>
                </a:lnTo>
                <a:lnTo>
                  <a:pt x="3904286" y="1803070"/>
                </a:lnTo>
                <a:lnTo>
                  <a:pt x="0" y="1803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06774">
            <a:off x="16609737" y="7749784"/>
            <a:ext cx="2792127" cy="3017033"/>
          </a:xfrm>
          <a:custGeom>
            <a:avLst/>
            <a:gdLst/>
            <a:ahLst/>
            <a:cxnLst/>
            <a:rect r="r" b="b" t="t" l="l"/>
            <a:pathLst>
              <a:path h="3017033" w="2792127">
                <a:moveTo>
                  <a:pt x="0" y="0"/>
                </a:moveTo>
                <a:lnTo>
                  <a:pt x="2792127" y="0"/>
                </a:lnTo>
                <a:lnTo>
                  <a:pt x="2792127" y="3017032"/>
                </a:lnTo>
                <a:lnTo>
                  <a:pt x="0" y="3017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14911" y="548957"/>
            <a:ext cx="3413699" cy="112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8"/>
              </a:lnSpc>
              <a:spcBef>
                <a:spcPct val="0"/>
              </a:spcBef>
            </a:pPr>
            <a:r>
              <a:rPr lang="en-US" b="true" sz="6520">
                <a:solidFill>
                  <a:srgbClr val="1E1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5992" y="2623365"/>
            <a:ext cx="4993980" cy="707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1304" indent="-400652" lvl="1">
              <a:lnSpc>
                <a:spcPts val="3711"/>
              </a:lnSpc>
              <a:buFont typeface="Arial"/>
              <a:buChar char="•"/>
            </a:pPr>
            <a:r>
              <a:rPr lang="en-US" sz="3711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Reliable, cost effective  ride booking &amp; ride sharing platform</a:t>
            </a:r>
          </a:p>
          <a:p>
            <a:pPr algn="l">
              <a:lnSpc>
                <a:spcPts val="3711"/>
              </a:lnSpc>
            </a:pPr>
          </a:p>
          <a:p>
            <a:pPr algn="l" marL="801304" indent="-400652" lvl="1">
              <a:lnSpc>
                <a:spcPts val="3711"/>
              </a:lnSpc>
              <a:buFont typeface="Arial"/>
              <a:buChar char="•"/>
            </a:pPr>
            <a:r>
              <a:rPr lang="en-US" sz="3711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Integrate AI-driven route optimization to enhance efficiency</a:t>
            </a:r>
          </a:p>
          <a:p>
            <a:pPr algn="l">
              <a:lnSpc>
                <a:spcPts val="3711"/>
              </a:lnSpc>
            </a:pPr>
          </a:p>
          <a:p>
            <a:pPr algn="l" marL="801304" indent="-400652" lvl="1">
              <a:lnSpc>
                <a:spcPts val="3711"/>
              </a:lnSpc>
              <a:buFont typeface="Arial"/>
              <a:buChar char="•"/>
            </a:pPr>
            <a:r>
              <a:rPr lang="en-US" sz="3711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Expand services to include bus bookings and goods transfer</a:t>
            </a:r>
          </a:p>
          <a:p>
            <a:pPr algn="l">
              <a:lnSpc>
                <a:spcPts val="371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661408" y="2123948"/>
            <a:ext cx="5310806" cy="816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741" indent="-364870" lvl="1">
              <a:lnSpc>
                <a:spcPts val="3379"/>
              </a:lnSpc>
              <a:buFont typeface="Arial"/>
              <a:buChar char="•"/>
            </a:pPr>
            <a:r>
              <a:rPr lang="en-US" sz="3379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Launch the first version of the Manzil platform within six months</a:t>
            </a:r>
          </a:p>
          <a:p>
            <a:pPr algn="l">
              <a:lnSpc>
                <a:spcPts val="3379"/>
              </a:lnSpc>
            </a:pPr>
          </a:p>
          <a:p>
            <a:pPr algn="l" marL="729741" indent="-364870" lvl="1">
              <a:lnSpc>
                <a:spcPts val="3379"/>
              </a:lnSpc>
              <a:buFont typeface="Arial"/>
              <a:buChar char="•"/>
            </a:pPr>
            <a:r>
              <a:rPr lang="en-US" sz="3379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Implement AI-driven route optimization to reduce travel time by 15-20%</a:t>
            </a:r>
          </a:p>
          <a:p>
            <a:pPr algn="l">
              <a:lnSpc>
                <a:spcPts val="3379"/>
              </a:lnSpc>
            </a:pPr>
          </a:p>
          <a:p>
            <a:pPr algn="l" marL="729741" indent="-364870" lvl="1">
              <a:lnSpc>
                <a:spcPts val="3379"/>
              </a:lnSpc>
              <a:buFont typeface="Arial"/>
              <a:buChar char="•"/>
            </a:pPr>
            <a:r>
              <a:rPr lang="en-US" sz="3379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Introduce bus booking &amp; goods transfer services within Phase 2 of development</a:t>
            </a:r>
          </a:p>
          <a:p>
            <a:pPr algn="l">
              <a:lnSpc>
                <a:spcPts val="3379"/>
              </a:lnSpc>
            </a:pPr>
          </a:p>
          <a:p>
            <a:pPr algn="l" marL="729741" indent="-364870" lvl="1">
              <a:lnSpc>
                <a:spcPts val="3379"/>
              </a:lnSpc>
              <a:buFont typeface="Arial"/>
              <a:buChar char="•"/>
            </a:pPr>
            <a:r>
              <a:rPr lang="en-US" sz="3379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Ensure at least 80% customer satisfaction based on feedback surveys</a:t>
            </a:r>
          </a:p>
          <a:p>
            <a:pPr algn="l">
              <a:lnSpc>
                <a:spcPts val="337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162160" y="548957"/>
            <a:ext cx="4244377" cy="22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8"/>
              </a:lnSpc>
            </a:pPr>
            <a:r>
              <a:rPr lang="en-US" sz="6520">
                <a:solidFill>
                  <a:srgbClr val="1E1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</a:t>
            </a:r>
          </a:p>
          <a:p>
            <a:pPr algn="ctr">
              <a:lnSpc>
                <a:spcPts val="9128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144748" y="548957"/>
            <a:ext cx="3413699" cy="112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7"/>
              </a:lnSpc>
              <a:spcBef>
                <a:spcPct val="0"/>
              </a:spcBef>
            </a:pPr>
            <a:r>
              <a:rPr lang="en-US" sz="6519">
                <a:solidFill>
                  <a:srgbClr val="1E1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Scope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84712" y="2937562"/>
            <a:ext cx="4733770" cy="6448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</a:pPr>
          </a:p>
          <a:p>
            <a:pPr algn="ctr">
              <a:lnSpc>
                <a:spcPts val="3384"/>
              </a:lnSpc>
            </a:pPr>
            <a:r>
              <a:rPr lang="en-US" sz="3384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Ride booking, ride-sharing with discounts, bus reservations, pickup requests to stops, and goods transfer services</a:t>
            </a:r>
          </a:p>
          <a:p>
            <a:pPr algn="ctr">
              <a:lnSpc>
                <a:spcPts val="3384"/>
              </a:lnSpc>
            </a:pPr>
          </a:p>
          <a:p>
            <a:pPr algn="ctr">
              <a:lnSpc>
                <a:spcPts val="3384"/>
              </a:lnSpc>
            </a:pPr>
          </a:p>
          <a:p>
            <a:pPr algn="ctr">
              <a:lnSpc>
                <a:spcPts val="3384"/>
              </a:lnSpc>
            </a:pPr>
          </a:p>
          <a:p>
            <a:pPr algn="ctr">
              <a:lnSpc>
                <a:spcPts val="3384"/>
              </a:lnSpc>
            </a:pPr>
            <a:r>
              <a:rPr lang="en-US" sz="3384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Intercity long distance travel, luxury chauffeur services, and non-transport related deliveries.</a:t>
            </a:r>
          </a:p>
          <a:p>
            <a:pPr algn="ctr">
              <a:lnSpc>
                <a:spcPts val="338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782947" y="2498177"/>
            <a:ext cx="4005575" cy="58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6"/>
              </a:lnSpc>
              <a:spcBef>
                <a:spcPct val="0"/>
              </a:spcBef>
            </a:pPr>
            <a:r>
              <a:rPr lang="en-US" sz="3397">
                <a:solidFill>
                  <a:srgbClr val="DFEAE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Included: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82947" y="6061889"/>
            <a:ext cx="4005575" cy="58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6"/>
              </a:lnSpc>
              <a:spcBef>
                <a:spcPct val="0"/>
              </a:spcBef>
            </a:pPr>
            <a:r>
              <a:rPr lang="en-US" sz="3397">
                <a:solidFill>
                  <a:srgbClr val="DFEAE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Excluded: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8751528">
            <a:off x="17006224" y="-429900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3" y="0"/>
                </a:lnTo>
                <a:lnTo>
                  <a:pt x="1999153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49" y="-25308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1352" y="9105507"/>
            <a:ext cx="20530423" cy="3086100"/>
            <a:chOff x="0" y="0"/>
            <a:chExt cx="540719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06648" y="1792301"/>
            <a:ext cx="3841195" cy="1452670"/>
          </a:xfrm>
          <a:custGeom>
            <a:avLst/>
            <a:gdLst/>
            <a:ahLst/>
            <a:cxnLst/>
            <a:rect r="r" b="b" t="t" l="l"/>
            <a:pathLst>
              <a:path h="1452670" w="3841195">
                <a:moveTo>
                  <a:pt x="0" y="0"/>
                </a:moveTo>
                <a:lnTo>
                  <a:pt x="3841195" y="0"/>
                </a:lnTo>
                <a:lnTo>
                  <a:pt x="3841195" y="1452670"/>
                </a:lnTo>
                <a:lnTo>
                  <a:pt x="0" y="145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80045">
            <a:off x="-374769" y="-816156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3" y="0"/>
                </a:lnTo>
                <a:lnTo>
                  <a:pt x="1999153" y="3689712"/>
                </a:lnTo>
                <a:lnTo>
                  <a:pt x="0" y="3689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429629">
            <a:off x="16799221" y="-251946"/>
            <a:ext cx="920158" cy="2480818"/>
          </a:xfrm>
          <a:custGeom>
            <a:avLst/>
            <a:gdLst/>
            <a:ahLst/>
            <a:cxnLst/>
            <a:rect r="r" b="b" t="t" l="l"/>
            <a:pathLst>
              <a:path h="2480818" w="920158">
                <a:moveTo>
                  <a:pt x="0" y="0"/>
                </a:moveTo>
                <a:lnTo>
                  <a:pt x="920158" y="0"/>
                </a:lnTo>
                <a:lnTo>
                  <a:pt x="920158" y="2480818"/>
                </a:lnTo>
                <a:lnTo>
                  <a:pt x="0" y="2480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7346" y="3600097"/>
            <a:ext cx="16033308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0"/>
              </a:lnSpc>
            </a:pPr>
            <a:r>
              <a:rPr lang="en-US" sz="4164">
                <a:solidFill>
                  <a:srgbClr val="2A316F"/>
                </a:solidFill>
                <a:latin typeface="Sniglet"/>
                <a:ea typeface="Sniglet"/>
                <a:cs typeface="Sniglet"/>
                <a:sym typeface="Sniglet"/>
              </a:rPr>
              <a:t>Key Highlights:</a:t>
            </a:r>
          </a:p>
          <a:p>
            <a:pPr algn="l" marL="899105" indent="-449552" lvl="1">
              <a:lnSpc>
                <a:spcPts val="5830"/>
              </a:lnSpc>
              <a:buFont typeface="Arial"/>
              <a:buChar char="•"/>
            </a:pPr>
            <a:r>
              <a:rPr lang="en-US" sz="4164">
                <a:solidFill>
                  <a:srgbClr val="2A316F"/>
                </a:solidFill>
                <a:latin typeface="Sniglet"/>
                <a:ea typeface="Sniglet"/>
                <a:cs typeface="Sniglet"/>
                <a:sym typeface="Sniglet"/>
              </a:rPr>
              <a:t> High level s</a:t>
            </a:r>
            <a:r>
              <a:rPr lang="en-US" sz="4164">
                <a:solidFill>
                  <a:srgbClr val="2A316F"/>
                </a:solidFill>
                <a:latin typeface="Sniglet"/>
                <a:ea typeface="Sniglet"/>
                <a:cs typeface="Sniglet"/>
                <a:sym typeface="Sniglet"/>
              </a:rPr>
              <a:t>cope – Purpose &amp; Features of Manzil.</a:t>
            </a:r>
          </a:p>
          <a:p>
            <a:pPr algn="l" marL="899105" indent="-449552" lvl="1">
              <a:lnSpc>
                <a:spcPts val="5830"/>
              </a:lnSpc>
              <a:buFont typeface="Arial"/>
              <a:buChar char="•"/>
            </a:pPr>
            <a:r>
              <a:rPr lang="en-US" sz="4164">
                <a:solidFill>
                  <a:srgbClr val="2A316F"/>
                </a:solidFill>
                <a:latin typeface="Sniglet"/>
                <a:ea typeface="Sniglet"/>
                <a:cs typeface="Sniglet"/>
                <a:sym typeface="Sniglet"/>
              </a:rPr>
              <a:t> Implementation Plan – Phased release strategy.</a:t>
            </a:r>
          </a:p>
          <a:p>
            <a:pPr algn="l" marL="899105" indent="-449552" lvl="1">
              <a:lnSpc>
                <a:spcPts val="5830"/>
              </a:lnSpc>
              <a:buFont typeface="Arial"/>
              <a:buChar char="•"/>
            </a:pPr>
            <a:r>
              <a:rPr lang="en-US" sz="4164">
                <a:solidFill>
                  <a:srgbClr val="2A316F"/>
                </a:solidFill>
                <a:latin typeface="Sniglet"/>
                <a:ea typeface="Sniglet"/>
                <a:cs typeface="Sniglet"/>
                <a:sym typeface="Sniglet"/>
              </a:rPr>
              <a:t> Product Consumers – Riders, Drivers, Travelers, Business Owners.</a:t>
            </a:r>
          </a:p>
          <a:p>
            <a:pPr algn="l" marL="899105" indent="-449552" lvl="1">
              <a:lnSpc>
                <a:spcPts val="5830"/>
              </a:lnSpc>
              <a:buFont typeface="Arial"/>
              <a:buChar char="•"/>
            </a:pPr>
            <a:r>
              <a:rPr lang="en-US" sz="4164">
                <a:solidFill>
                  <a:srgbClr val="2A316F"/>
                </a:solidFill>
                <a:latin typeface="Sniglet"/>
                <a:ea typeface="Sniglet"/>
                <a:cs typeface="Sniglet"/>
                <a:sym typeface="Sniglet"/>
              </a:rPr>
              <a:t> Continuous Improvement – Feedback-driven enhancements.</a:t>
            </a:r>
          </a:p>
          <a:p>
            <a:pPr algn="l">
              <a:lnSpc>
                <a:spcPts val="4164"/>
              </a:lnSpc>
            </a:pPr>
          </a:p>
          <a:p>
            <a:pPr algn="l">
              <a:lnSpc>
                <a:spcPts val="416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299230" y="577941"/>
            <a:ext cx="11689540" cy="144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STAKEHOLDER VISION DOCUMENT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71070" y="9536073"/>
            <a:ext cx="4927997" cy="32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2485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10" tooltip="https://docs.google.com/document/d/10OdnI_WZd6USl8jvC5IXu0Wgk0ceFPhq/edit?usp=sharing&amp;ouid=111857508889703017273&amp;rtpof=true&amp;sd=true"/>
              </a:rPr>
              <a:t>Stakeholder Vision  Document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320473" y="7151638"/>
            <a:ext cx="3362952" cy="2861566"/>
          </a:xfrm>
          <a:custGeom>
            <a:avLst/>
            <a:gdLst/>
            <a:ahLst/>
            <a:cxnLst/>
            <a:rect r="r" b="b" t="t" l="l"/>
            <a:pathLst>
              <a:path h="2861566" w="3362952">
                <a:moveTo>
                  <a:pt x="0" y="0"/>
                </a:moveTo>
                <a:lnTo>
                  <a:pt x="3362952" y="0"/>
                </a:lnTo>
                <a:lnTo>
                  <a:pt x="3362952" y="2861566"/>
                </a:lnTo>
                <a:lnTo>
                  <a:pt x="0" y="2861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49" y="-25308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1352" y="9105507"/>
            <a:ext cx="20530423" cy="3086100"/>
            <a:chOff x="0" y="0"/>
            <a:chExt cx="540719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3080045">
            <a:off x="-374769" y="-816156"/>
            <a:ext cx="1999153" cy="3689713"/>
          </a:xfrm>
          <a:custGeom>
            <a:avLst/>
            <a:gdLst/>
            <a:ahLst/>
            <a:cxnLst/>
            <a:rect r="r" b="b" t="t" l="l"/>
            <a:pathLst>
              <a:path h="3689713" w="1999153">
                <a:moveTo>
                  <a:pt x="0" y="0"/>
                </a:moveTo>
                <a:lnTo>
                  <a:pt x="1999153" y="0"/>
                </a:lnTo>
                <a:lnTo>
                  <a:pt x="1999153" y="3689712"/>
                </a:lnTo>
                <a:lnTo>
                  <a:pt x="0" y="3689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429629">
            <a:off x="16799221" y="-251946"/>
            <a:ext cx="920158" cy="2480818"/>
          </a:xfrm>
          <a:custGeom>
            <a:avLst/>
            <a:gdLst/>
            <a:ahLst/>
            <a:cxnLst/>
            <a:rect r="r" b="b" t="t" l="l"/>
            <a:pathLst>
              <a:path h="2480818" w="920158">
                <a:moveTo>
                  <a:pt x="0" y="0"/>
                </a:moveTo>
                <a:lnTo>
                  <a:pt x="920158" y="0"/>
                </a:lnTo>
                <a:lnTo>
                  <a:pt x="920158" y="2480818"/>
                </a:lnTo>
                <a:lnTo>
                  <a:pt x="0" y="2480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238193"/>
            <a:ext cx="4426369" cy="2905307"/>
          </a:xfrm>
          <a:custGeom>
            <a:avLst/>
            <a:gdLst/>
            <a:ahLst/>
            <a:cxnLst/>
            <a:rect r="r" b="b" t="t" l="l"/>
            <a:pathLst>
              <a:path h="2905307" w="4426369">
                <a:moveTo>
                  <a:pt x="0" y="0"/>
                </a:moveTo>
                <a:lnTo>
                  <a:pt x="4426369" y="0"/>
                </a:lnTo>
                <a:lnTo>
                  <a:pt x="4426369" y="2905307"/>
                </a:lnTo>
                <a:lnTo>
                  <a:pt x="0" y="29053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99230" y="540793"/>
            <a:ext cx="11689540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SPRINT PLANNING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31299" y="9551041"/>
            <a:ext cx="4303965" cy="33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0"/>
              </a:lnSpc>
              <a:spcBef>
                <a:spcPct val="0"/>
              </a:spcBef>
            </a:pPr>
            <a:r>
              <a:rPr lang="en-US" sz="244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10" tooltip="https://drive.google.com/file/d/1MU4kIDkvF-QIbwcPexizJBAFSR1T-PfB/view?usp=sharing"/>
              </a:rPr>
              <a:t>Sprint Schedule Document</a:t>
            </a:r>
            <a:r>
              <a:rPr lang="en-US" sz="244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11" tooltip="https://docs.google.com/document/d/10OdnI_WZd6USl8jvC5IXu0Wgk0ceFPhq/edit?usp=sharing&amp;ouid=111857508889703017273&amp;rtpof=true&amp;sd=true"/>
              </a:rPr>
              <a:t>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481944" y="2238193"/>
            <a:ext cx="4426369" cy="2905307"/>
          </a:xfrm>
          <a:custGeom>
            <a:avLst/>
            <a:gdLst/>
            <a:ahLst/>
            <a:cxnLst/>
            <a:rect r="r" b="b" t="t" l="l"/>
            <a:pathLst>
              <a:path h="2905307" w="4426369">
                <a:moveTo>
                  <a:pt x="0" y="0"/>
                </a:moveTo>
                <a:lnTo>
                  <a:pt x="4426369" y="0"/>
                </a:lnTo>
                <a:lnTo>
                  <a:pt x="4426369" y="2905307"/>
                </a:lnTo>
                <a:lnTo>
                  <a:pt x="0" y="29053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35188" y="2238193"/>
            <a:ext cx="4426369" cy="2905307"/>
          </a:xfrm>
          <a:custGeom>
            <a:avLst/>
            <a:gdLst/>
            <a:ahLst/>
            <a:cxnLst/>
            <a:rect r="r" b="b" t="t" l="l"/>
            <a:pathLst>
              <a:path h="2905307" w="4426369">
                <a:moveTo>
                  <a:pt x="0" y="0"/>
                </a:moveTo>
                <a:lnTo>
                  <a:pt x="4426369" y="0"/>
                </a:lnTo>
                <a:lnTo>
                  <a:pt x="4426369" y="2905307"/>
                </a:lnTo>
                <a:lnTo>
                  <a:pt x="0" y="29053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5671850"/>
            <a:ext cx="4426369" cy="2905307"/>
          </a:xfrm>
          <a:custGeom>
            <a:avLst/>
            <a:gdLst/>
            <a:ahLst/>
            <a:cxnLst/>
            <a:rect r="r" b="b" t="t" l="l"/>
            <a:pathLst>
              <a:path h="2905307" w="4426369">
                <a:moveTo>
                  <a:pt x="0" y="0"/>
                </a:moveTo>
                <a:lnTo>
                  <a:pt x="4426369" y="0"/>
                </a:lnTo>
                <a:lnTo>
                  <a:pt x="4426369" y="2905307"/>
                </a:lnTo>
                <a:lnTo>
                  <a:pt x="0" y="29053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81944" y="5671850"/>
            <a:ext cx="4426369" cy="2905307"/>
          </a:xfrm>
          <a:custGeom>
            <a:avLst/>
            <a:gdLst/>
            <a:ahLst/>
            <a:cxnLst/>
            <a:rect r="r" b="b" t="t" l="l"/>
            <a:pathLst>
              <a:path h="2905307" w="4426369">
                <a:moveTo>
                  <a:pt x="0" y="0"/>
                </a:moveTo>
                <a:lnTo>
                  <a:pt x="4426369" y="0"/>
                </a:lnTo>
                <a:lnTo>
                  <a:pt x="4426369" y="2905307"/>
                </a:lnTo>
                <a:lnTo>
                  <a:pt x="0" y="29053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35188" y="5671850"/>
            <a:ext cx="4426369" cy="2905307"/>
          </a:xfrm>
          <a:custGeom>
            <a:avLst/>
            <a:gdLst/>
            <a:ahLst/>
            <a:cxnLst/>
            <a:rect r="r" b="b" t="t" l="l"/>
            <a:pathLst>
              <a:path h="2905307" w="4426369">
                <a:moveTo>
                  <a:pt x="0" y="0"/>
                </a:moveTo>
                <a:lnTo>
                  <a:pt x="4426369" y="0"/>
                </a:lnTo>
                <a:lnTo>
                  <a:pt x="4426369" y="2905307"/>
                </a:lnTo>
                <a:lnTo>
                  <a:pt x="0" y="290530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21982" y="2909642"/>
            <a:ext cx="3776363" cy="124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4239" indent="-347119" lvl="1">
              <a:lnSpc>
                <a:spcPts val="3215"/>
              </a:lnSpc>
              <a:spcBef>
                <a:spcPct val="0"/>
              </a:spcBef>
              <a:buAutoNum type="arabicPeriod" startAt="1"/>
            </a:pPr>
            <a:r>
              <a:rPr lang="en-US" b="true" sz="321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Setup &amp; Authentication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66770" y="2919167"/>
            <a:ext cx="3856718" cy="1266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2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Ride Booking </a:t>
            </a:r>
          </a:p>
          <a:p>
            <a:pPr algn="ctr">
              <a:lnSpc>
                <a:spcPts val="3283"/>
              </a:lnSpc>
            </a:pPr>
            <a:r>
              <a:rPr lang="en-US" sz="32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</a:t>
            </a:r>
          </a:p>
          <a:p>
            <a:pPr algn="ctr">
              <a:lnSpc>
                <a:spcPts val="3283"/>
              </a:lnSpc>
              <a:spcBef>
                <a:spcPct val="0"/>
              </a:spcBef>
            </a:pPr>
            <a:r>
              <a:rPr lang="en-US" b="true" sz="32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58505" y="2919167"/>
            <a:ext cx="3856718" cy="1266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2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Ride-Sharing </a:t>
            </a:r>
          </a:p>
          <a:p>
            <a:pPr algn="ctr">
              <a:lnSpc>
                <a:spcPts val="3283"/>
              </a:lnSpc>
            </a:pPr>
            <a:r>
              <a:rPr lang="en-US" sz="32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</a:t>
            </a:r>
          </a:p>
          <a:p>
            <a:pPr algn="ctr">
              <a:lnSpc>
                <a:spcPts val="3283"/>
              </a:lnSpc>
              <a:spcBef>
                <a:spcPct val="0"/>
              </a:spcBef>
            </a:pPr>
            <a:r>
              <a:rPr lang="en-US" b="true" sz="32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Discounts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0871" y="6353610"/>
            <a:ext cx="3856718" cy="168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2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Bus Reservation</a:t>
            </a:r>
          </a:p>
          <a:p>
            <a:pPr algn="ctr">
              <a:lnSpc>
                <a:spcPts val="3283"/>
              </a:lnSpc>
            </a:pPr>
            <a:r>
              <a:rPr lang="en-US" sz="32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</a:t>
            </a:r>
          </a:p>
          <a:p>
            <a:pPr algn="ctr">
              <a:lnSpc>
                <a:spcPts val="3283"/>
              </a:lnSpc>
            </a:pPr>
            <a:r>
              <a:rPr lang="en-US" sz="328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Package Delivery</a:t>
            </a:r>
          </a:p>
          <a:p>
            <a:pPr algn="ctr">
              <a:lnSpc>
                <a:spcPts val="328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481944" y="6353610"/>
            <a:ext cx="4141543" cy="136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</a:pPr>
            <a:r>
              <a:rPr lang="en-US" sz="352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Payments</a:t>
            </a:r>
          </a:p>
          <a:p>
            <a:pPr algn="ctr">
              <a:lnSpc>
                <a:spcPts val="3526"/>
              </a:lnSpc>
            </a:pPr>
            <a:r>
              <a:rPr lang="en-US" sz="352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</a:t>
            </a:r>
          </a:p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b="true" sz="352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Ratings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20014" y="6353610"/>
            <a:ext cx="4141543" cy="136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</a:pPr>
            <a:r>
              <a:rPr lang="en-US" sz="352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Final Testing </a:t>
            </a:r>
          </a:p>
          <a:p>
            <a:pPr algn="ctr">
              <a:lnSpc>
                <a:spcPts val="3526"/>
              </a:lnSpc>
            </a:pPr>
            <a:r>
              <a:rPr lang="en-US" sz="352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</a:t>
            </a:r>
          </a:p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b="true" sz="352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449" y="-2851231"/>
            <a:ext cx="19390899" cy="19390899"/>
          </a:xfrm>
          <a:custGeom>
            <a:avLst/>
            <a:gdLst/>
            <a:ahLst/>
            <a:cxnLst/>
            <a:rect r="r" b="b" t="t" l="l"/>
            <a:pathLst>
              <a:path h="19390899" w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08009">
            <a:off x="17209788" y="-395264"/>
            <a:ext cx="1808585" cy="3337993"/>
          </a:xfrm>
          <a:custGeom>
            <a:avLst/>
            <a:gdLst/>
            <a:ahLst/>
            <a:cxnLst/>
            <a:rect r="r" b="b" t="t" l="l"/>
            <a:pathLst>
              <a:path h="3337993" w="1808585">
                <a:moveTo>
                  <a:pt x="0" y="0"/>
                </a:moveTo>
                <a:lnTo>
                  <a:pt x="1808586" y="0"/>
                </a:lnTo>
                <a:lnTo>
                  <a:pt x="1808586" y="3337993"/>
                </a:lnTo>
                <a:lnTo>
                  <a:pt x="0" y="3337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34000" y="2727340"/>
            <a:ext cx="3770919" cy="4832319"/>
            <a:chOff x="0" y="0"/>
            <a:chExt cx="223018" cy="285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018" cy="285791"/>
            </a:xfrm>
            <a:custGeom>
              <a:avLst/>
              <a:gdLst/>
              <a:ahLst/>
              <a:cxnLst/>
              <a:rect r="r" b="b" t="t" l="l"/>
              <a:pathLst>
                <a:path h="285791" w="223018">
                  <a:moveTo>
                    <a:pt x="53380" y="0"/>
                  </a:moveTo>
                  <a:lnTo>
                    <a:pt x="169639" y="0"/>
                  </a:lnTo>
                  <a:cubicBezTo>
                    <a:pt x="199120" y="0"/>
                    <a:pt x="223018" y="23899"/>
                    <a:pt x="223018" y="53380"/>
                  </a:cubicBezTo>
                  <a:lnTo>
                    <a:pt x="223018" y="232412"/>
                  </a:lnTo>
                  <a:cubicBezTo>
                    <a:pt x="223018" y="261892"/>
                    <a:pt x="199120" y="285791"/>
                    <a:pt x="169639" y="285791"/>
                  </a:cubicBezTo>
                  <a:lnTo>
                    <a:pt x="53380" y="285791"/>
                  </a:lnTo>
                  <a:cubicBezTo>
                    <a:pt x="23899" y="285791"/>
                    <a:pt x="0" y="261892"/>
                    <a:pt x="0" y="232412"/>
                  </a:cubicBezTo>
                  <a:lnTo>
                    <a:pt x="0" y="53380"/>
                  </a:lnTo>
                  <a:cubicBezTo>
                    <a:pt x="0" y="23899"/>
                    <a:pt x="23899" y="0"/>
                    <a:pt x="53380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23018" cy="247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59762" y="2727340"/>
            <a:ext cx="3770919" cy="4832319"/>
            <a:chOff x="0" y="0"/>
            <a:chExt cx="223018" cy="2857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018" cy="285791"/>
            </a:xfrm>
            <a:custGeom>
              <a:avLst/>
              <a:gdLst/>
              <a:ahLst/>
              <a:cxnLst/>
              <a:rect r="r" b="b" t="t" l="l"/>
              <a:pathLst>
                <a:path h="285791" w="223018">
                  <a:moveTo>
                    <a:pt x="53380" y="0"/>
                  </a:moveTo>
                  <a:lnTo>
                    <a:pt x="169639" y="0"/>
                  </a:lnTo>
                  <a:cubicBezTo>
                    <a:pt x="199120" y="0"/>
                    <a:pt x="223018" y="23899"/>
                    <a:pt x="223018" y="53380"/>
                  </a:cubicBezTo>
                  <a:lnTo>
                    <a:pt x="223018" y="232412"/>
                  </a:lnTo>
                  <a:cubicBezTo>
                    <a:pt x="223018" y="261892"/>
                    <a:pt x="199120" y="285791"/>
                    <a:pt x="169639" y="285791"/>
                  </a:cubicBezTo>
                  <a:lnTo>
                    <a:pt x="53380" y="285791"/>
                  </a:lnTo>
                  <a:cubicBezTo>
                    <a:pt x="23899" y="285791"/>
                    <a:pt x="0" y="261892"/>
                    <a:pt x="0" y="232412"/>
                  </a:cubicBezTo>
                  <a:lnTo>
                    <a:pt x="0" y="53380"/>
                  </a:lnTo>
                  <a:cubicBezTo>
                    <a:pt x="0" y="23899"/>
                    <a:pt x="23899" y="0"/>
                    <a:pt x="53380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223018" cy="247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83081" y="2727340"/>
            <a:ext cx="3770919" cy="4832319"/>
            <a:chOff x="0" y="0"/>
            <a:chExt cx="223018" cy="2857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018" cy="285791"/>
            </a:xfrm>
            <a:custGeom>
              <a:avLst/>
              <a:gdLst/>
              <a:ahLst/>
              <a:cxnLst/>
              <a:rect r="r" b="b" t="t" l="l"/>
              <a:pathLst>
                <a:path h="285791" w="223018">
                  <a:moveTo>
                    <a:pt x="53380" y="0"/>
                  </a:moveTo>
                  <a:lnTo>
                    <a:pt x="169639" y="0"/>
                  </a:lnTo>
                  <a:cubicBezTo>
                    <a:pt x="199120" y="0"/>
                    <a:pt x="223018" y="23899"/>
                    <a:pt x="223018" y="53380"/>
                  </a:cubicBezTo>
                  <a:lnTo>
                    <a:pt x="223018" y="232412"/>
                  </a:lnTo>
                  <a:cubicBezTo>
                    <a:pt x="223018" y="261892"/>
                    <a:pt x="199120" y="285791"/>
                    <a:pt x="169639" y="285791"/>
                  </a:cubicBezTo>
                  <a:lnTo>
                    <a:pt x="53380" y="285791"/>
                  </a:lnTo>
                  <a:cubicBezTo>
                    <a:pt x="23899" y="285791"/>
                    <a:pt x="0" y="261892"/>
                    <a:pt x="0" y="232412"/>
                  </a:cubicBezTo>
                  <a:lnTo>
                    <a:pt x="0" y="53380"/>
                  </a:lnTo>
                  <a:cubicBezTo>
                    <a:pt x="0" y="23899"/>
                    <a:pt x="23899" y="0"/>
                    <a:pt x="53380" y="0"/>
                  </a:cubicBezTo>
                  <a:close/>
                </a:path>
              </a:pathLst>
            </a:custGeom>
            <a:solidFill>
              <a:srgbClr val="FFD5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223018" cy="247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521352" y="9258300"/>
            <a:ext cx="20530423" cy="3086100"/>
            <a:chOff x="0" y="0"/>
            <a:chExt cx="540719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07190" cy="812800"/>
            </a:xfrm>
            <a:custGeom>
              <a:avLst/>
              <a:gdLst/>
              <a:ahLst/>
              <a:cxnLst/>
              <a:rect r="r" b="b" t="t" l="l"/>
              <a:pathLst>
                <a:path h="812800" w="540719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455872" y="5532117"/>
            <a:ext cx="8648289" cy="4465662"/>
          </a:xfrm>
          <a:custGeom>
            <a:avLst/>
            <a:gdLst/>
            <a:ahLst/>
            <a:cxnLst/>
            <a:rect r="r" b="b" t="t" l="l"/>
            <a:pathLst>
              <a:path h="4465662" w="8648289">
                <a:moveTo>
                  <a:pt x="0" y="0"/>
                </a:moveTo>
                <a:lnTo>
                  <a:pt x="8648289" y="0"/>
                </a:lnTo>
                <a:lnTo>
                  <a:pt x="8648289" y="4465662"/>
                </a:lnTo>
                <a:lnTo>
                  <a:pt x="0" y="4465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429993" y="5143500"/>
            <a:ext cx="8648289" cy="4465662"/>
          </a:xfrm>
          <a:custGeom>
            <a:avLst/>
            <a:gdLst/>
            <a:ahLst/>
            <a:cxnLst/>
            <a:rect r="r" b="b" t="t" l="l"/>
            <a:pathLst>
              <a:path h="4465662" w="8648289">
                <a:moveTo>
                  <a:pt x="0" y="0"/>
                </a:moveTo>
                <a:lnTo>
                  <a:pt x="8648289" y="0"/>
                </a:lnTo>
                <a:lnTo>
                  <a:pt x="8648289" y="4465662"/>
                </a:lnTo>
                <a:lnTo>
                  <a:pt x="0" y="44656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71503">
            <a:off x="-231622" y="109177"/>
            <a:ext cx="2910468" cy="2931790"/>
          </a:xfrm>
          <a:custGeom>
            <a:avLst/>
            <a:gdLst/>
            <a:ahLst/>
            <a:cxnLst/>
            <a:rect r="r" b="b" t="t" l="l"/>
            <a:pathLst>
              <a:path h="2931790" w="2910468">
                <a:moveTo>
                  <a:pt x="0" y="0"/>
                </a:moveTo>
                <a:lnTo>
                  <a:pt x="2910468" y="0"/>
                </a:lnTo>
                <a:lnTo>
                  <a:pt x="2910468" y="2931789"/>
                </a:lnTo>
                <a:lnTo>
                  <a:pt x="0" y="29317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421874" y="954962"/>
            <a:ext cx="9446694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STORY 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25949" y="3062908"/>
            <a:ext cx="2959432" cy="4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Passenger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10327" y="4348541"/>
            <a:ext cx="3400861" cy="163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2595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Account registration &amp; verification</a:t>
            </a:r>
          </a:p>
          <a:p>
            <a:pPr algn="ctr">
              <a:lnSpc>
                <a:spcPts val="2595"/>
              </a:lnSpc>
            </a:pPr>
          </a:p>
          <a:p>
            <a:pPr algn="ctr">
              <a:lnSpc>
                <a:spcPts val="2595"/>
              </a:lnSpc>
            </a:pPr>
            <a:r>
              <a:rPr lang="en-US" sz="2595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 Ride acceptance &amp; navigation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85434" y="4301635"/>
            <a:ext cx="3166214" cy="163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Monitor transactions &amp; manage users</a:t>
            </a:r>
          </a:p>
          <a:p>
            <a:pPr algn="ctr">
              <a:lnSpc>
                <a:spcPts val="2599"/>
              </a:lnSpc>
            </a:pPr>
          </a:p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 Handle complaints &amp; feedback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26217" y="9666312"/>
            <a:ext cx="2449210" cy="34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12" tooltip="https://docs.google.com/spreadsheets/d/1EB8L4sb22tP8y7uV5aTSMAaH0bZLbcuN/edit?usp=sharing&amp;ouid=111857508889703017273&amp;rtpof=true&amp;sd=true"/>
              </a:rPr>
              <a:t>User Story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95607" y="3062908"/>
            <a:ext cx="2959432" cy="4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Admin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31042" y="3062908"/>
            <a:ext cx="2959432" cy="4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Driver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76230" y="4215130"/>
            <a:ext cx="349501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Secure Registration &amp; Login</a:t>
            </a:r>
          </a:p>
          <a:p>
            <a:pPr algn="ctr">
              <a:lnSpc>
                <a:spcPts val="2599"/>
              </a:lnSpc>
            </a:pPr>
          </a:p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Real-time ride booking, sharing &amp; tracking</a:t>
            </a:r>
          </a:p>
          <a:p>
            <a:pPr algn="ctr">
              <a:lnSpc>
                <a:spcPts val="2599"/>
              </a:lnSpc>
            </a:pPr>
          </a:p>
          <a:p>
            <a:pPr algn="ct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Flexible payment options</a:t>
            </a:r>
          </a:p>
          <a:p>
            <a:pPr algn="ctr">
              <a:lnSpc>
                <a:spcPts val="2599"/>
              </a:lnSpc>
            </a:pPr>
          </a:p>
          <a:p>
            <a:pPr algn="ctr">
              <a:lnSpc>
                <a:spcPts val="2599"/>
              </a:lnSpc>
            </a:pPr>
          </a:p>
          <a:p>
            <a:pPr algn="ctr">
              <a:lnSpc>
                <a:spcPts val="25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DAGiEHZDNqc</dc:identifier>
  <dcterms:modified xsi:type="dcterms:W3CDTF">2011-08-01T06:04:30Z</dcterms:modified>
  <cp:revision>1</cp:revision>
  <dc:title>Cream and Green Illustrative Business Report Presentation</dc:title>
</cp:coreProperties>
</file>